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66" r:id="rId2"/>
    <p:sldId id="267" r:id="rId3"/>
    <p:sldId id="268" r:id="rId4"/>
    <p:sldId id="269" r:id="rId5"/>
  </p:sldIdLst>
  <p:sldSz cx="10058400" cy="12801600"/>
  <p:notesSz cx="6858000" cy="9144000"/>
  <p:defaultTextStyle>
    <a:defPPr>
      <a:defRPr lang="en-US"/>
    </a:defPPr>
    <a:lvl1pPr marL="0" algn="l" defTabSz="2487722" rtl="0" eaLnBrk="1" latinLnBrk="0" hangingPunct="1">
      <a:defRPr sz="4897" kern="1200">
        <a:solidFill>
          <a:schemeClr val="tx1"/>
        </a:solidFill>
        <a:latin typeface="+mn-lt"/>
        <a:ea typeface="+mn-ea"/>
        <a:cs typeface="+mn-cs"/>
      </a:defRPr>
    </a:lvl1pPr>
    <a:lvl2pPr marL="1243860" algn="l" defTabSz="2487722" rtl="0" eaLnBrk="1" latinLnBrk="0" hangingPunct="1">
      <a:defRPr sz="4897" kern="1200">
        <a:solidFill>
          <a:schemeClr val="tx1"/>
        </a:solidFill>
        <a:latin typeface="+mn-lt"/>
        <a:ea typeface="+mn-ea"/>
        <a:cs typeface="+mn-cs"/>
      </a:defRPr>
    </a:lvl2pPr>
    <a:lvl3pPr marL="2487722" algn="l" defTabSz="2487722" rtl="0" eaLnBrk="1" latinLnBrk="0" hangingPunct="1">
      <a:defRPr sz="4897" kern="1200">
        <a:solidFill>
          <a:schemeClr val="tx1"/>
        </a:solidFill>
        <a:latin typeface="+mn-lt"/>
        <a:ea typeface="+mn-ea"/>
        <a:cs typeface="+mn-cs"/>
      </a:defRPr>
    </a:lvl3pPr>
    <a:lvl4pPr marL="3731581" algn="l" defTabSz="2487722" rtl="0" eaLnBrk="1" latinLnBrk="0" hangingPunct="1">
      <a:defRPr sz="4897" kern="1200">
        <a:solidFill>
          <a:schemeClr val="tx1"/>
        </a:solidFill>
        <a:latin typeface="+mn-lt"/>
        <a:ea typeface="+mn-ea"/>
        <a:cs typeface="+mn-cs"/>
      </a:defRPr>
    </a:lvl4pPr>
    <a:lvl5pPr marL="4975442" algn="l" defTabSz="2487722" rtl="0" eaLnBrk="1" latinLnBrk="0" hangingPunct="1">
      <a:defRPr sz="4897" kern="1200">
        <a:solidFill>
          <a:schemeClr val="tx1"/>
        </a:solidFill>
        <a:latin typeface="+mn-lt"/>
        <a:ea typeface="+mn-ea"/>
        <a:cs typeface="+mn-cs"/>
      </a:defRPr>
    </a:lvl5pPr>
    <a:lvl6pPr marL="6219302" algn="l" defTabSz="2487722" rtl="0" eaLnBrk="1" latinLnBrk="0" hangingPunct="1">
      <a:defRPr sz="4897" kern="1200">
        <a:solidFill>
          <a:schemeClr val="tx1"/>
        </a:solidFill>
        <a:latin typeface="+mn-lt"/>
        <a:ea typeface="+mn-ea"/>
        <a:cs typeface="+mn-cs"/>
      </a:defRPr>
    </a:lvl6pPr>
    <a:lvl7pPr marL="7463163" algn="l" defTabSz="2487722" rtl="0" eaLnBrk="1" latinLnBrk="0" hangingPunct="1">
      <a:defRPr sz="4897" kern="1200">
        <a:solidFill>
          <a:schemeClr val="tx1"/>
        </a:solidFill>
        <a:latin typeface="+mn-lt"/>
        <a:ea typeface="+mn-ea"/>
        <a:cs typeface="+mn-cs"/>
      </a:defRPr>
    </a:lvl7pPr>
    <a:lvl8pPr marL="8707023" algn="l" defTabSz="2487722" rtl="0" eaLnBrk="1" latinLnBrk="0" hangingPunct="1">
      <a:defRPr sz="4897" kern="1200">
        <a:solidFill>
          <a:schemeClr val="tx1"/>
        </a:solidFill>
        <a:latin typeface="+mn-lt"/>
        <a:ea typeface="+mn-ea"/>
        <a:cs typeface="+mn-cs"/>
      </a:defRPr>
    </a:lvl8pPr>
    <a:lvl9pPr marL="9950883" algn="l" defTabSz="2487722" rtl="0" eaLnBrk="1" latinLnBrk="0" hangingPunct="1">
      <a:defRPr sz="48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3A6C"/>
    <a:srgbClr val="F0EBB4"/>
    <a:srgbClr val="55BAC0"/>
    <a:srgbClr val="F1D6BC"/>
    <a:srgbClr val="226275"/>
    <a:srgbClr val="EDA086"/>
    <a:srgbClr val="6A73AA"/>
    <a:srgbClr val="53BBC1"/>
    <a:srgbClr val="CFC9BD"/>
    <a:srgbClr val="7600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24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095078"/>
            <a:ext cx="8549640" cy="445685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6723804"/>
            <a:ext cx="7543800" cy="3090756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F9C7-3AA8-4579-A617-94AA09CEE38F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1F2F-18D6-444E-94E7-E08F4C132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30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F9C7-3AA8-4579-A617-94AA09CEE38F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1F2F-18D6-444E-94E7-E08F4C132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5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681567"/>
            <a:ext cx="2168843" cy="108487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681567"/>
            <a:ext cx="6380798" cy="108487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F9C7-3AA8-4579-A617-94AA09CEE38F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1F2F-18D6-444E-94E7-E08F4C132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3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F9C7-3AA8-4579-A617-94AA09CEE38F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1F2F-18D6-444E-94E7-E08F4C132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2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191514"/>
            <a:ext cx="8675370" cy="5325109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8567000"/>
            <a:ext cx="8675370" cy="2800349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F9C7-3AA8-4579-A617-94AA09CEE38F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1F2F-18D6-444E-94E7-E08F4C132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56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3407833"/>
            <a:ext cx="4274820" cy="81224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3407833"/>
            <a:ext cx="4274820" cy="81224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F9C7-3AA8-4579-A617-94AA09CEE38F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1F2F-18D6-444E-94E7-E08F4C132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6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81570"/>
            <a:ext cx="8675370" cy="24743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138171"/>
            <a:ext cx="4255174" cy="1537969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4676140"/>
            <a:ext cx="4255174" cy="68778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138171"/>
            <a:ext cx="4276130" cy="1537969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4676140"/>
            <a:ext cx="4276130" cy="68778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F9C7-3AA8-4579-A617-94AA09CEE38F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1F2F-18D6-444E-94E7-E08F4C132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8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F9C7-3AA8-4579-A617-94AA09CEE38F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1F2F-18D6-444E-94E7-E08F4C132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269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F9C7-3AA8-4579-A617-94AA09CEE38F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1F2F-18D6-444E-94E7-E08F4C132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27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53440"/>
            <a:ext cx="3244096" cy="298704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843196"/>
            <a:ext cx="5092065" cy="909743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840480"/>
            <a:ext cx="3244096" cy="7114964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F9C7-3AA8-4579-A617-94AA09CEE38F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1F2F-18D6-444E-94E7-E08F4C132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6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53440"/>
            <a:ext cx="3244096" cy="298704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843196"/>
            <a:ext cx="5092065" cy="909743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840480"/>
            <a:ext cx="3244096" cy="7114964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F9C7-3AA8-4579-A617-94AA09CEE38F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1F2F-18D6-444E-94E7-E08F4C132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9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681570"/>
            <a:ext cx="8675370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3407833"/>
            <a:ext cx="8675370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1865189"/>
            <a:ext cx="226314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9F9C7-3AA8-4579-A617-94AA09CEE38F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1865189"/>
            <a:ext cx="339471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1865189"/>
            <a:ext cx="226314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81F2F-18D6-444E-94E7-E08F4C132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2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477" y="-34523"/>
            <a:ext cx="10058400" cy="1956972"/>
          </a:xfrm>
          <a:prstGeom prst="rect">
            <a:avLst/>
          </a:prstGeom>
          <a:solidFill>
            <a:srgbClr val="8E3A6C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latin typeface="Alvi Nastaleeq" panose="02000503000000020004" pitchFamily="2" charset="-78"/>
              <a:cs typeface="Alvi Nastaleeq" panose="02000503000000020004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477" y="2116103"/>
            <a:ext cx="10058400" cy="10685496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514735"/>
              </p:ext>
            </p:extLst>
          </p:nvPr>
        </p:nvGraphicFramePr>
        <p:xfrm>
          <a:off x="0" y="1968230"/>
          <a:ext cx="10107355" cy="10809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1923"/>
                <a:gridCol w="4125432"/>
              </a:tblGrid>
              <a:tr h="1070189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I need another blanket.</a:t>
                      </a:r>
                      <a:endParaRPr lang="en-US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مجھے ایک اور کمبل چاہیے۔</a:t>
                      </a:r>
                      <a:endParaRPr lang="ur-PK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35666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Wake me up at Five O clock.</a:t>
                      </a:r>
                      <a:endParaRPr lang="en-US" sz="54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مجھے پانچ بجے جگا دینا۔</a:t>
                      </a:r>
                      <a:endParaRPr lang="ur-PK" sz="54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9339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I have to go to Faisalabad.</a:t>
                      </a:r>
                      <a:endParaRPr lang="en-US" sz="54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مجھے فیصل آباد جانا ہے۔</a:t>
                      </a:r>
                      <a:endParaRPr lang="ur-PK" sz="54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35665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All is fair in love and war.</a:t>
                      </a:r>
                      <a:endParaRPr lang="en-US" sz="54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پیار جنگ میں سب کچھ جائز ہے۔</a:t>
                      </a:r>
                      <a:endParaRPr lang="ur-PK" sz="54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9339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I often meet her.</a:t>
                      </a:r>
                      <a:endParaRPr lang="en-US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میں اسے اکژ ملتا ہوں۔</a:t>
                      </a:r>
                      <a:endParaRPr lang="ur-PK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81011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She told you twice.</a:t>
                      </a:r>
                      <a:endParaRPr lang="en-US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اس نے تمہیں دو دفعہ بتایا۔</a:t>
                      </a:r>
                      <a:endParaRPr lang="ur-PK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35665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He seldom comes here.</a:t>
                      </a:r>
                      <a:endParaRPr lang="en-US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وہ کبھی کبھار یہاں آتا ہے۔</a:t>
                      </a:r>
                      <a:endParaRPr lang="ur-PK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54115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When will you leave?</a:t>
                      </a:r>
                      <a:endParaRPr lang="en-US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تم کب روانہ ہوگے؟</a:t>
                      </a:r>
                      <a:endParaRPr lang="ur-PK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93135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He got off the bus.</a:t>
                      </a:r>
                      <a:endParaRPr lang="en-US" sz="6000" dirty="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dirty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وہ بس سے اترا۔</a:t>
                      </a:r>
                      <a:endParaRPr lang="ur-PK" sz="6000" dirty="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86809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Fools praise fools.</a:t>
                      </a:r>
                      <a:endParaRPr lang="en-US" sz="6000" dirty="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dirty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گدھا گدھے کو کھجاتا ہے۔</a:t>
                      </a:r>
                      <a:endParaRPr lang="ur-PK" sz="6000" dirty="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93135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Keep off the grass.</a:t>
                      </a:r>
                      <a:endParaRPr lang="en-US" sz="6000" dirty="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dirty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گھاس پر نہ چلیے۔</a:t>
                      </a:r>
                      <a:endParaRPr lang="ur-PK" sz="6000" dirty="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65545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Is it late?</a:t>
                      </a:r>
                      <a:endParaRPr lang="en-US" sz="6000" dirty="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dirty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کیا دیر ہوگئی ہے۔</a:t>
                      </a:r>
                      <a:endParaRPr lang="ur-PK" sz="6000" dirty="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3005" y="159131"/>
            <a:ext cx="1004134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/>
            <a:r>
              <a:rPr lang="ur-PK" sz="9600" b="1" dirty="0" smtClean="0">
                <a:solidFill>
                  <a:schemeClr val="bg1"/>
                </a:solidFill>
                <a:latin typeface="Alvi Nastaleeq" panose="02000503000000020004" pitchFamily="2" charset="-78"/>
                <a:cs typeface="Alvi Nastaleeq" panose="02000503000000020004" pitchFamily="2" charset="-78"/>
              </a:rPr>
              <a:t>عام بولے  جانے والے فقرات</a:t>
            </a:r>
            <a:endParaRPr lang="en-US" sz="9600" b="1" dirty="0">
              <a:solidFill>
                <a:schemeClr val="bg1"/>
              </a:solidFill>
              <a:latin typeface="Alvi Nastaleeq" panose="02000503000000020004" pitchFamily="2" charset="-78"/>
              <a:cs typeface="Alvi Nastaleeq" panose="02000503000000020004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 rot="18910740">
            <a:off x="-472134" y="5432853"/>
            <a:ext cx="11051622" cy="264687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600" dirty="0">
                <a:solidFill>
                  <a:schemeClr val="tx1">
                    <a:alpha val="10000"/>
                  </a:schemeClr>
                </a:solidFill>
                <a:latin typeface="+mj-lt"/>
              </a:rPr>
              <a:t>ilmrary.com</a:t>
            </a:r>
          </a:p>
        </p:txBody>
      </p:sp>
    </p:spTree>
    <p:extLst>
      <p:ext uri="{BB962C8B-B14F-4D97-AF65-F5344CB8AC3E}">
        <p14:creationId xmlns:p14="http://schemas.microsoft.com/office/powerpoint/2010/main" val="216649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477" y="-34523"/>
            <a:ext cx="10058400" cy="1956972"/>
          </a:xfrm>
          <a:prstGeom prst="rect">
            <a:avLst/>
          </a:prstGeom>
          <a:solidFill>
            <a:srgbClr val="8E3A6C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latin typeface="Alvi Nastaleeq" panose="02000503000000020004" pitchFamily="2" charset="-78"/>
              <a:cs typeface="Alvi Nastaleeq" panose="02000503000000020004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477" y="2116103"/>
            <a:ext cx="10058400" cy="10685496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583236"/>
              </p:ext>
            </p:extLst>
          </p:nvPr>
        </p:nvGraphicFramePr>
        <p:xfrm>
          <a:off x="-24477" y="1968230"/>
          <a:ext cx="10107355" cy="10696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1923"/>
                <a:gridCol w="4125432"/>
              </a:tblGrid>
              <a:tr h="869973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May I sit here?</a:t>
                      </a:r>
                      <a:endParaRPr lang="en-US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کیا میں یہاں بیٹھ سکتا ہوں؟</a:t>
                      </a:r>
                      <a:endParaRPr lang="ur-PK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9339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He went on Monday.</a:t>
                      </a:r>
                      <a:endParaRPr lang="en-US" sz="6000" dirty="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وہ سوموار کو گیا۔</a:t>
                      </a:r>
                      <a:endParaRPr lang="ur-PK" sz="600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35665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He sleeps at noon.</a:t>
                      </a:r>
                      <a:endParaRPr lang="en-US" sz="6000" dirty="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وہ دوپہر کو سوتا ہے۔</a:t>
                      </a:r>
                      <a:endParaRPr lang="ur-PK" sz="600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78443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This is a French fashion.</a:t>
                      </a:r>
                      <a:endParaRPr lang="en-US" sz="6000" dirty="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یہ فرانس کا فیشن ہے۔</a:t>
                      </a:r>
                      <a:endParaRPr lang="ur-PK" sz="600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51165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He died of cholera.</a:t>
                      </a:r>
                      <a:endParaRPr lang="en-US" sz="6000" dirty="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وہ ہیضہ سے مرا۔</a:t>
                      </a:r>
                      <a:endParaRPr lang="ur-PK" sz="600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54115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Asim</a:t>
                      </a:r>
                      <a:r>
                        <a:rPr lang="en-US" sz="4400" dirty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 is the best of all.</a:t>
                      </a:r>
                      <a:endParaRPr lang="en-US" sz="6000" dirty="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dirty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عاصم سب سے اچھا ہے۔</a:t>
                      </a:r>
                      <a:endParaRPr lang="ur-PK" sz="6000" dirty="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9982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Maria speaks loudly.</a:t>
                      </a:r>
                      <a:endParaRPr lang="en-US" sz="6000" dirty="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dirty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ماریہ </a:t>
                      </a:r>
                      <a:r>
                        <a:rPr lang="ur-PK" sz="4400" dirty="0" smtClean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بہت </a:t>
                      </a:r>
                      <a:r>
                        <a:rPr lang="ur-PK" sz="4400" dirty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اونچا بولتی ہے۔</a:t>
                      </a:r>
                      <a:endParaRPr lang="ur-PK" sz="6000" dirty="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She arrived too soon.</a:t>
                      </a:r>
                      <a:endParaRPr lang="en-US" sz="6000" dirty="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dirty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وہ زیادہ ہی جلدی آگئی۔</a:t>
                      </a:r>
                      <a:endParaRPr lang="ur-PK" sz="6000" dirty="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He walks too slow.</a:t>
                      </a:r>
                      <a:endParaRPr lang="en-US" sz="6000" dirty="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dirty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وہ بہت آہستہ چلتا ہے۔</a:t>
                      </a:r>
                      <a:endParaRPr lang="ur-PK" sz="6000" dirty="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48955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You made me laugh.</a:t>
                      </a:r>
                      <a:endParaRPr lang="en-US" sz="6000" dirty="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dirty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تم نے مجھے ہنسایا۔</a:t>
                      </a:r>
                      <a:endParaRPr lang="ur-PK" sz="6000" dirty="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sz="440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He is on death bed.</a:t>
                      </a:r>
                      <a:endParaRPr lang="en-US" sz="600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dirty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وہ بستر مرگ </a:t>
                      </a:r>
                      <a:r>
                        <a:rPr lang="ur-PK" sz="4400" dirty="0" smtClean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پر </a:t>
                      </a:r>
                      <a:r>
                        <a:rPr lang="ur-PK" sz="4400" dirty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ہے۔</a:t>
                      </a:r>
                      <a:endParaRPr lang="ur-PK" sz="6000" dirty="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He came to my residence.</a:t>
                      </a:r>
                      <a:endParaRPr lang="en-US" sz="5400" dirty="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000" dirty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وہ میری رہائش گاہ پر آیا۔</a:t>
                      </a:r>
                      <a:endParaRPr lang="ur-PK" sz="5400" dirty="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3005" y="159131"/>
            <a:ext cx="1004134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/>
            <a:r>
              <a:rPr lang="ur-PK" sz="9600" b="1" dirty="0" smtClean="0">
                <a:solidFill>
                  <a:schemeClr val="bg1"/>
                </a:solidFill>
                <a:latin typeface="Alvi Nastaleeq" panose="02000503000000020004" pitchFamily="2" charset="-78"/>
                <a:cs typeface="Alvi Nastaleeq" panose="02000503000000020004" pitchFamily="2" charset="-78"/>
              </a:rPr>
              <a:t>عام بولے  جانے والے فقرات</a:t>
            </a:r>
            <a:endParaRPr lang="en-US" sz="9600" b="1" dirty="0">
              <a:solidFill>
                <a:schemeClr val="bg1"/>
              </a:solidFill>
              <a:latin typeface="Alvi Nastaleeq" panose="02000503000000020004" pitchFamily="2" charset="-78"/>
              <a:cs typeface="Alvi Nastaleeq" panose="02000503000000020004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 rot="18910740">
            <a:off x="-472134" y="5432853"/>
            <a:ext cx="11051622" cy="264687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600" dirty="0">
                <a:solidFill>
                  <a:schemeClr val="tx1">
                    <a:alpha val="10000"/>
                  </a:schemeClr>
                </a:solidFill>
                <a:latin typeface="+mj-lt"/>
              </a:rPr>
              <a:t>ilmrary.com</a:t>
            </a:r>
          </a:p>
        </p:txBody>
      </p:sp>
    </p:spTree>
    <p:extLst>
      <p:ext uri="{BB962C8B-B14F-4D97-AF65-F5344CB8AC3E}">
        <p14:creationId xmlns:p14="http://schemas.microsoft.com/office/powerpoint/2010/main" val="243625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477" y="-34523"/>
            <a:ext cx="10058400" cy="1956972"/>
          </a:xfrm>
          <a:prstGeom prst="rect">
            <a:avLst/>
          </a:prstGeom>
          <a:solidFill>
            <a:srgbClr val="8E3A6C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latin typeface="Alvi Nastaleeq" panose="02000503000000020004" pitchFamily="2" charset="-78"/>
              <a:cs typeface="Alvi Nastaleeq" panose="02000503000000020004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477" y="2116103"/>
            <a:ext cx="10058400" cy="10685496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917442"/>
              </p:ext>
            </p:extLst>
          </p:nvPr>
        </p:nvGraphicFramePr>
        <p:xfrm>
          <a:off x="0" y="1968230"/>
          <a:ext cx="10107355" cy="10843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1923"/>
                <a:gridCol w="4125432"/>
              </a:tblGrid>
              <a:tr h="869973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May I say something?</a:t>
                      </a:r>
                      <a:endParaRPr lang="en-US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میں کچھ عرض کروں؟</a:t>
                      </a:r>
                      <a:endParaRPr lang="ur-PK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9339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Don’t go out bare footed.</a:t>
                      </a:r>
                      <a:endParaRPr lang="en-US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ننگے پیر باہر نہ جاؤ۔</a:t>
                      </a:r>
                      <a:endParaRPr lang="ur-PK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99708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I have few rupees.</a:t>
                      </a:r>
                      <a:endParaRPr lang="en-US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b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میرے پاس کچھ روپے ہیں۔</a:t>
                      </a:r>
                      <a:endParaRPr lang="ur-PK" sz="6000" b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I have many friends.</a:t>
                      </a:r>
                      <a:endParaRPr lang="en-US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b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میرے بہت سے دوست ہیں۔</a:t>
                      </a:r>
                      <a:endParaRPr lang="ur-PK" sz="6000" b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51165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Its clear today.</a:t>
                      </a:r>
                      <a:endParaRPr lang="en-US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b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آج مطلع صاف ہے۔</a:t>
                      </a:r>
                      <a:endParaRPr lang="ur-PK" sz="6000" b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75492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The </a:t>
                      </a:r>
                      <a:r>
                        <a:rPr lang="en-US" sz="44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tyre</a:t>
                      </a: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 of the car burst.</a:t>
                      </a:r>
                      <a:endParaRPr lang="en-US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کار کا ٹائر </a:t>
                      </a:r>
                      <a:r>
                        <a:rPr lang="ur-PK" sz="4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پھٹ </a:t>
                      </a:r>
                      <a:r>
                        <a:rPr lang="ur-PK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گیا۔</a:t>
                      </a:r>
                      <a:endParaRPr lang="ur-PK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97677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I am under debt.</a:t>
                      </a:r>
                      <a:endParaRPr lang="en-US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میرے اوپر قرض ہے۔</a:t>
                      </a:r>
                      <a:endParaRPr lang="ur-PK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2180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I will think over this matter.</a:t>
                      </a:r>
                      <a:endParaRPr lang="en-US" sz="54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میں اس معاملہ پر سوچوں گا۔</a:t>
                      </a:r>
                      <a:endParaRPr lang="ur-PK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The shouts rent the sky</a:t>
                      </a:r>
                      <a:endParaRPr lang="en-US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نعروں سے آسمان گونج اٹھا۔</a:t>
                      </a:r>
                      <a:endParaRPr lang="ur-PK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algn="ctr"/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He is an eye-witness .</a:t>
                      </a:r>
                      <a:endParaRPr lang="en-US" sz="6000" b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وہ </a:t>
                      </a:r>
                      <a:r>
                        <a:rPr lang="ur-PK" sz="4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چشم </a:t>
                      </a:r>
                      <a:r>
                        <a:rPr lang="ur-PK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دید گواہ ہے۔</a:t>
                      </a:r>
                      <a:endParaRPr lang="ur-PK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60795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He gets low salary.</a:t>
                      </a:r>
                      <a:endParaRPr lang="en-US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اسے تھوڑی تنخواہ ملتی ہے۔</a:t>
                      </a:r>
                      <a:endParaRPr lang="ur-PK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60795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Of </a:t>
                      </a:r>
                      <a:r>
                        <a:rPr lang="en-US" sz="4400" dirty="0" err="1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course,I</a:t>
                      </a:r>
                      <a:r>
                        <a:rPr lang="en-US" sz="4400" dirty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 do.</a:t>
                      </a:r>
                      <a:endParaRPr lang="en-US" sz="6000" dirty="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dirty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بے شک،کرتا ہوں۔</a:t>
                      </a:r>
                      <a:endParaRPr lang="ur-PK" sz="6000" dirty="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3005" y="159131"/>
            <a:ext cx="1004134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/>
            <a:r>
              <a:rPr lang="ur-PK" sz="9600" b="1" dirty="0" smtClean="0">
                <a:solidFill>
                  <a:schemeClr val="bg1"/>
                </a:solidFill>
                <a:latin typeface="Alvi Nastaleeq" panose="02000503000000020004" pitchFamily="2" charset="-78"/>
                <a:cs typeface="Alvi Nastaleeq" panose="02000503000000020004" pitchFamily="2" charset="-78"/>
              </a:rPr>
              <a:t>عام بولے  جانے والے فقرات</a:t>
            </a:r>
            <a:endParaRPr lang="en-US" sz="9600" b="1" dirty="0">
              <a:solidFill>
                <a:schemeClr val="bg1"/>
              </a:solidFill>
              <a:latin typeface="Alvi Nastaleeq" panose="02000503000000020004" pitchFamily="2" charset="-78"/>
              <a:cs typeface="Alvi Nastaleeq" panose="02000503000000020004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 rot="18910740">
            <a:off x="-472134" y="5432853"/>
            <a:ext cx="11051622" cy="264687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600" dirty="0">
                <a:solidFill>
                  <a:schemeClr val="tx1">
                    <a:alpha val="10000"/>
                  </a:schemeClr>
                </a:solidFill>
                <a:latin typeface="+mj-lt"/>
              </a:rPr>
              <a:t>ilmrary.com</a:t>
            </a:r>
          </a:p>
        </p:txBody>
      </p:sp>
    </p:spTree>
    <p:extLst>
      <p:ext uri="{BB962C8B-B14F-4D97-AF65-F5344CB8AC3E}">
        <p14:creationId xmlns:p14="http://schemas.microsoft.com/office/powerpoint/2010/main" val="63235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477" y="-34523"/>
            <a:ext cx="10058400" cy="1956972"/>
          </a:xfrm>
          <a:prstGeom prst="rect">
            <a:avLst/>
          </a:prstGeom>
          <a:solidFill>
            <a:srgbClr val="8E3A6C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latin typeface="Alvi Nastaleeq" panose="02000503000000020004" pitchFamily="2" charset="-78"/>
              <a:cs typeface="Alvi Nastaleeq" panose="02000503000000020004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477" y="2116103"/>
            <a:ext cx="10058400" cy="10685496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722061"/>
              </p:ext>
            </p:extLst>
          </p:nvPr>
        </p:nvGraphicFramePr>
        <p:xfrm>
          <a:off x="0" y="1968230"/>
          <a:ext cx="10107355" cy="11008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1923"/>
                <a:gridCol w="4125432"/>
              </a:tblGrid>
              <a:tr h="869973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Its drizzling.</a:t>
                      </a:r>
                      <a:endParaRPr lang="en-US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بوندا باندی ہو رہی ہے۔</a:t>
                      </a:r>
                      <a:endParaRPr lang="ur-PK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9339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Don’t get disturbed by this news.</a:t>
                      </a:r>
                      <a:endParaRPr lang="en-US" sz="54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اس خبر سے گھبرائیے نہیں۔</a:t>
                      </a:r>
                      <a:endParaRPr lang="ur-PK" sz="54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99708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She doesn’t have a son</a:t>
                      </a:r>
                      <a:endParaRPr lang="en-US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اس کے لڑکا نہیں ہے۔</a:t>
                      </a:r>
                      <a:endParaRPr lang="ur-PK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I am massaging. </a:t>
                      </a:r>
                      <a:endParaRPr lang="en-US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میں مالش کر رہا ہوں۔</a:t>
                      </a:r>
                      <a:endParaRPr lang="ur-PK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51165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i</a:t>
                      </a: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 got divorced. </a:t>
                      </a:r>
                      <a:endParaRPr lang="en-US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مجھے طلاق ہو گئ</a:t>
                      </a:r>
                      <a:endParaRPr lang="ur-PK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75492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I have got engaged. </a:t>
                      </a:r>
                      <a:endParaRPr lang="en-US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میری منگنی ہوگئ</a:t>
                      </a:r>
                      <a:endParaRPr lang="ur-PK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97677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Don't do it buddy!</a:t>
                      </a:r>
                      <a:endParaRPr lang="en-US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نا کر یار!</a:t>
                      </a:r>
                      <a:endParaRPr lang="ur-PK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21807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He is your </a:t>
                      </a:r>
                      <a:r>
                        <a:rPr lang="en-US" sz="44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fiance</a:t>
                      </a: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. </a:t>
                      </a:r>
                      <a:endParaRPr lang="en-US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وہ تمہارا منگیتر ہے۔</a:t>
                      </a:r>
                      <a:endParaRPr lang="ur-PK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We were bored of his behavior.</a:t>
                      </a:r>
                      <a:endParaRPr lang="en-US" sz="54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اس کے سلوک سے ہم اکتا گئے۔</a:t>
                      </a:r>
                      <a:endParaRPr lang="ur-PK" sz="54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What difference does it make?</a:t>
                      </a:r>
                      <a:endParaRPr lang="en-US" sz="48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اس سے کیا  فرق پڑتا ہے؟</a:t>
                      </a:r>
                      <a:endParaRPr lang="ur-PK" sz="60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Be punctual and attentive.</a:t>
                      </a:r>
                      <a:endParaRPr lang="en-US" sz="5400" dirty="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r-PK" sz="4000" dirty="0">
                          <a:effectLst/>
                          <a:latin typeface="+mj-lt"/>
                          <a:cs typeface="Alvi Nastaleeq" panose="02000503000000020004" pitchFamily="2" charset="-78"/>
                        </a:rPr>
                        <a:t>وقت پر کام کرو اور دھیان دو۔</a:t>
                      </a:r>
                      <a:endParaRPr lang="ur-PK" sz="5400" dirty="0">
                        <a:effectLst/>
                        <a:latin typeface="+mj-lt"/>
                        <a:cs typeface="Alvi Nastaleeq" panose="02000503000000020004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3005" y="159131"/>
            <a:ext cx="1004134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/>
            <a:r>
              <a:rPr lang="ur-PK" sz="9600" b="1" dirty="0" smtClean="0">
                <a:solidFill>
                  <a:schemeClr val="bg1"/>
                </a:solidFill>
                <a:latin typeface="Alvi Nastaleeq" panose="02000503000000020004" pitchFamily="2" charset="-78"/>
                <a:cs typeface="Alvi Nastaleeq" panose="02000503000000020004" pitchFamily="2" charset="-78"/>
              </a:rPr>
              <a:t>عام بولے  جانے والے فقرات</a:t>
            </a:r>
            <a:endParaRPr lang="en-US" sz="9600" b="1" dirty="0">
              <a:solidFill>
                <a:schemeClr val="bg1"/>
              </a:solidFill>
              <a:latin typeface="Alvi Nastaleeq" panose="02000503000000020004" pitchFamily="2" charset="-78"/>
              <a:cs typeface="Alvi Nastaleeq" panose="02000503000000020004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 rot="18910740">
            <a:off x="-472134" y="5432853"/>
            <a:ext cx="11051622" cy="264687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600" dirty="0">
                <a:solidFill>
                  <a:schemeClr val="tx1">
                    <a:alpha val="10000"/>
                  </a:schemeClr>
                </a:solidFill>
                <a:latin typeface="+mj-lt"/>
              </a:rPr>
              <a:t>ilmrary.com</a:t>
            </a:r>
          </a:p>
        </p:txBody>
      </p:sp>
    </p:spTree>
    <p:extLst>
      <p:ext uri="{BB962C8B-B14F-4D97-AF65-F5344CB8AC3E}">
        <p14:creationId xmlns:p14="http://schemas.microsoft.com/office/powerpoint/2010/main" val="355141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1186</TotalTime>
  <Words>533</Words>
  <Application>Microsoft Office PowerPoint</Application>
  <PresentationFormat>Custom</PresentationFormat>
  <Paragraphs>102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Alvi Nastaleeq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S2</dc:creator>
  <cp:lastModifiedBy>S2</cp:lastModifiedBy>
  <cp:revision>334</cp:revision>
  <dcterms:created xsi:type="dcterms:W3CDTF">2020-10-12T15:19:28Z</dcterms:created>
  <dcterms:modified xsi:type="dcterms:W3CDTF">2021-06-03T14:49:09Z</dcterms:modified>
</cp:coreProperties>
</file>